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80"/>
    <p:restoredTop sz="95701"/>
  </p:normalViewPr>
  <p:slideViewPr>
    <p:cSldViewPr snapToGrid="0" snapToObjects="1">
      <p:cViewPr>
        <p:scale>
          <a:sx n="50" d="100"/>
          <a:sy n="50" d="100"/>
        </p:scale>
        <p:origin x="880" y="2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12.tiff>
</file>

<file path=ppt/media/image13.tiff>
</file>

<file path=ppt/media/image14.png>
</file>

<file path=ppt/media/image15.png>
</file>

<file path=ppt/media/image2.tiff>
</file>

<file path=ppt/media/image3.tiff>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a:pPr/>
              <a:t>12/14/19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a:t>12/14/19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a:t>12/14/19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a:t>12/14/19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a:t>12/14/19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a:t>12/14/19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a:t>12/14/19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irnow.gov/index.cfm?action=airnow.global_summary#India$New_Delhi"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ata.gov.in/resources/district-wise-area-under-wheat-cultivation-punjab-1968-2018-april-march" TargetMode="External"/><Relationship Id="rId2" Type="http://schemas.openxmlformats.org/officeDocument/2006/relationships/hyperlink" Target="https://www.worldweatheronline.com/developer/api/" TargetMode="External"/><Relationship Id="rId1" Type="http://schemas.openxmlformats.org/officeDocument/2006/relationships/slideLayout" Target="../slideLayouts/slideLayout2.xml"/><Relationship Id="rId4" Type="http://schemas.openxmlformats.org/officeDocument/2006/relationships/hyperlink" Target="https://github.com/DevMeh/FinalProjec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451787-7ACE-0049-9CAF-472680C9E6FA}"/>
              </a:ext>
            </a:extLst>
          </p:cNvPr>
          <p:cNvPicPr>
            <a:picLocks noChangeAspect="1"/>
          </p:cNvPicPr>
          <p:nvPr/>
        </p:nvPicPr>
        <p:blipFill>
          <a:blip r:embed="rId2"/>
          <a:stretch>
            <a:fillRect/>
          </a:stretch>
        </p:blipFill>
        <p:spPr>
          <a:xfrm>
            <a:off x="2625210" y="1695772"/>
            <a:ext cx="6573823" cy="3398661"/>
          </a:xfrm>
          <a:prstGeom prst="rect">
            <a:avLst/>
          </a:prstGeom>
        </p:spPr>
      </p:pic>
      <p:sp>
        <p:nvSpPr>
          <p:cNvPr id="2" name="Title 1">
            <a:extLst>
              <a:ext uri="{FF2B5EF4-FFF2-40B4-BE49-F238E27FC236}">
                <a16:creationId xmlns:a16="http://schemas.microsoft.com/office/drawing/2014/main" id="{FF178483-1CE2-0A4A-A247-6AB2C028A2C7}"/>
              </a:ext>
            </a:extLst>
          </p:cNvPr>
          <p:cNvSpPr>
            <a:spLocks noGrp="1"/>
          </p:cNvSpPr>
          <p:nvPr>
            <p:ph type="ctrTitle"/>
          </p:nvPr>
        </p:nvSpPr>
        <p:spPr>
          <a:xfrm>
            <a:off x="546942" y="555391"/>
            <a:ext cx="8825658" cy="824615"/>
          </a:xfrm>
        </p:spPr>
        <p:txBody>
          <a:bodyPr/>
          <a:lstStyle/>
          <a:p>
            <a:r>
              <a:rPr lang="en-US" b="1" i="1" dirty="0">
                <a:solidFill>
                  <a:schemeClr val="bg1"/>
                </a:solidFill>
              </a:rPr>
              <a:t>Air Quality in Delhi</a:t>
            </a:r>
          </a:p>
        </p:txBody>
      </p:sp>
      <p:sp>
        <p:nvSpPr>
          <p:cNvPr id="5" name="Title 1">
            <a:extLst>
              <a:ext uri="{FF2B5EF4-FFF2-40B4-BE49-F238E27FC236}">
                <a16:creationId xmlns:a16="http://schemas.microsoft.com/office/drawing/2014/main" id="{E1412CF7-E00D-334E-8FA7-F75EA7D428D5}"/>
              </a:ext>
            </a:extLst>
          </p:cNvPr>
          <p:cNvSpPr txBox="1">
            <a:spLocks/>
          </p:cNvSpPr>
          <p:nvPr/>
        </p:nvSpPr>
        <p:spPr bwMode="gray">
          <a:xfrm>
            <a:off x="6966792" y="5410199"/>
            <a:ext cx="8825658" cy="82461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000" i="1" dirty="0">
                <a:solidFill>
                  <a:schemeClr val="bg1"/>
                </a:solidFill>
              </a:rPr>
              <a:t>By: Devanshu Mehrotra</a:t>
            </a:r>
          </a:p>
        </p:txBody>
      </p:sp>
    </p:spTree>
    <p:extLst>
      <p:ext uri="{BB962C8B-B14F-4D97-AF65-F5344CB8AC3E}">
        <p14:creationId xmlns:p14="http://schemas.microsoft.com/office/powerpoint/2010/main" val="1775835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Exploration</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62120"/>
            <a:ext cx="11256433" cy="830997"/>
          </a:xfrm>
          <a:prstGeom prst="rect">
            <a:avLst/>
          </a:prstGeom>
          <a:noFill/>
        </p:spPr>
        <p:txBody>
          <a:bodyPr wrap="square" rtlCol="0">
            <a:spAutoFit/>
          </a:bodyPr>
          <a:lstStyle/>
          <a:p>
            <a:r>
              <a:rPr lang="en-US" sz="1600" dirty="0"/>
              <a:t>To confirm our observations we also visualized the monthly pollution trends for both AQI and pm2.5</a:t>
            </a:r>
            <a:endParaRPr lang="en-US" sz="1600" i="1" dirty="0"/>
          </a:p>
          <a:p>
            <a:endParaRPr lang="en-US" sz="1600" b="1" i="1" dirty="0"/>
          </a:p>
          <a:p>
            <a:r>
              <a:rPr lang="en-US" sz="1600" b="1" i="1" dirty="0"/>
              <a:t>				AQI 													pm2.5</a:t>
            </a:r>
          </a:p>
        </p:txBody>
      </p:sp>
      <p:pic>
        <p:nvPicPr>
          <p:cNvPr id="7" name="Picture 6">
            <a:extLst>
              <a:ext uri="{FF2B5EF4-FFF2-40B4-BE49-F238E27FC236}">
                <a16:creationId xmlns:a16="http://schemas.microsoft.com/office/drawing/2014/main" id="{F9CAF2A1-04A5-9044-82D4-D4EFF553C049}"/>
              </a:ext>
            </a:extLst>
          </p:cNvPr>
          <p:cNvPicPr>
            <a:picLocks noChangeAspect="1"/>
          </p:cNvPicPr>
          <p:nvPr/>
        </p:nvPicPr>
        <p:blipFill>
          <a:blip r:embed="rId2"/>
          <a:stretch>
            <a:fillRect/>
          </a:stretch>
        </p:blipFill>
        <p:spPr>
          <a:xfrm>
            <a:off x="6027727" y="3123051"/>
            <a:ext cx="5414213" cy="3383883"/>
          </a:xfrm>
          <a:prstGeom prst="rect">
            <a:avLst/>
          </a:prstGeom>
        </p:spPr>
      </p:pic>
      <p:pic>
        <p:nvPicPr>
          <p:cNvPr id="9" name="Picture 8">
            <a:extLst>
              <a:ext uri="{FF2B5EF4-FFF2-40B4-BE49-F238E27FC236}">
                <a16:creationId xmlns:a16="http://schemas.microsoft.com/office/drawing/2014/main" id="{280C9536-043E-4746-B6C4-91774284403D}"/>
              </a:ext>
            </a:extLst>
          </p:cNvPr>
          <p:cNvPicPr>
            <a:picLocks noChangeAspect="1"/>
          </p:cNvPicPr>
          <p:nvPr/>
        </p:nvPicPr>
        <p:blipFill>
          <a:blip r:embed="rId3"/>
          <a:stretch>
            <a:fillRect/>
          </a:stretch>
        </p:blipFill>
        <p:spPr>
          <a:xfrm>
            <a:off x="565620" y="3093117"/>
            <a:ext cx="5462107" cy="3413817"/>
          </a:xfrm>
          <a:prstGeom prst="rect">
            <a:avLst/>
          </a:prstGeom>
        </p:spPr>
      </p:pic>
    </p:spTree>
    <p:extLst>
      <p:ext uri="{BB962C8B-B14F-4D97-AF65-F5344CB8AC3E}">
        <p14:creationId xmlns:p14="http://schemas.microsoft.com/office/powerpoint/2010/main" val="759523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Exploration</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62120"/>
            <a:ext cx="11256433" cy="2062103"/>
          </a:xfrm>
          <a:prstGeom prst="rect">
            <a:avLst/>
          </a:prstGeom>
          <a:noFill/>
        </p:spPr>
        <p:txBody>
          <a:bodyPr wrap="square" rtlCol="0">
            <a:spAutoFit/>
          </a:bodyPr>
          <a:lstStyle/>
          <a:p>
            <a:r>
              <a:rPr lang="en-US" sz="1600" b="1" i="1" dirty="0"/>
              <a:t>Claim 2: </a:t>
            </a:r>
            <a:r>
              <a:rPr lang="en-US" sz="1600" i="1" dirty="0"/>
              <a:t>Increase in the breathable particulate matter is a direct result of “stubble burning” by farmers in the neighboring state of Punjab.</a:t>
            </a:r>
          </a:p>
          <a:p>
            <a:endParaRPr lang="en-US" sz="1600" b="1" i="1" dirty="0"/>
          </a:p>
          <a:p>
            <a:r>
              <a:rPr lang="en-US" sz="1600" i="1" dirty="0"/>
              <a:t>To test this claim we visualized the year of year trends in wheat yields from 2015-2018 in Punjab and saw a clear upward trend.</a:t>
            </a:r>
          </a:p>
          <a:p>
            <a:endParaRPr lang="en-US" sz="1600" i="1" dirty="0"/>
          </a:p>
          <a:p>
            <a:endParaRPr lang="en-US" sz="1600" i="1" dirty="0"/>
          </a:p>
          <a:p>
            <a:r>
              <a:rPr lang="en-US" sz="1600" b="1" i="1" dirty="0"/>
              <a:t>														</a:t>
            </a:r>
          </a:p>
        </p:txBody>
      </p:sp>
      <p:pic>
        <p:nvPicPr>
          <p:cNvPr id="3" name="Picture 2">
            <a:extLst>
              <a:ext uri="{FF2B5EF4-FFF2-40B4-BE49-F238E27FC236}">
                <a16:creationId xmlns:a16="http://schemas.microsoft.com/office/drawing/2014/main" id="{EE194BDD-AC3C-EB4D-9325-973307B43AA4}"/>
              </a:ext>
            </a:extLst>
          </p:cNvPr>
          <p:cNvPicPr>
            <a:picLocks noChangeAspect="1"/>
          </p:cNvPicPr>
          <p:nvPr/>
        </p:nvPicPr>
        <p:blipFill>
          <a:blip r:embed="rId2"/>
          <a:stretch>
            <a:fillRect/>
          </a:stretch>
        </p:blipFill>
        <p:spPr>
          <a:xfrm>
            <a:off x="3629802" y="3436318"/>
            <a:ext cx="4987428" cy="3117143"/>
          </a:xfrm>
          <a:prstGeom prst="rect">
            <a:avLst/>
          </a:prstGeom>
        </p:spPr>
      </p:pic>
    </p:spTree>
    <p:extLst>
      <p:ext uri="{BB962C8B-B14F-4D97-AF65-F5344CB8AC3E}">
        <p14:creationId xmlns:p14="http://schemas.microsoft.com/office/powerpoint/2010/main" val="3914382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Exploration</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299" y="2197951"/>
            <a:ext cx="11256433" cy="1569660"/>
          </a:xfrm>
          <a:prstGeom prst="rect">
            <a:avLst/>
          </a:prstGeom>
          <a:noFill/>
        </p:spPr>
        <p:txBody>
          <a:bodyPr wrap="square" rtlCol="0">
            <a:spAutoFit/>
          </a:bodyPr>
          <a:lstStyle/>
          <a:p>
            <a:r>
              <a:rPr lang="en-US" sz="1600" b="1" i="1" dirty="0"/>
              <a:t>Claim 3: </a:t>
            </a:r>
            <a:r>
              <a:rPr lang="en-US" sz="1600" i="1" dirty="0"/>
              <a:t>Pollution has been bad because of prevailing wind conditions.</a:t>
            </a:r>
          </a:p>
          <a:p>
            <a:endParaRPr lang="en-US" sz="1600" b="1" i="1" dirty="0"/>
          </a:p>
          <a:p>
            <a:r>
              <a:rPr lang="en-US" sz="1600" i="1" dirty="0"/>
              <a:t>To test this claim we first tried to identify any correlations between wind conditions and pollution</a:t>
            </a:r>
          </a:p>
          <a:p>
            <a:endParaRPr lang="en-US" sz="1600" i="1" dirty="0"/>
          </a:p>
          <a:p>
            <a:r>
              <a:rPr lang="en-US" sz="1600" i="1" dirty="0"/>
              <a:t>		              </a:t>
            </a:r>
            <a:r>
              <a:rPr lang="en-US" sz="1600" b="1" i="1" dirty="0"/>
              <a:t>Wind vs AQI</a:t>
            </a:r>
            <a:r>
              <a:rPr lang="en-US" sz="1600" i="1" dirty="0"/>
              <a:t>									           </a:t>
            </a:r>
            <a:r>
              <a:rPr lang="en-US" sz="1600" b="1" i="1" dirty="0"/>
              <a:t>Wind vs pm2.5</a:t>
            </a:r>
          </a:p>
          <a:p>
            <a:r>
              <a:rPr lang="en-US" sz="1600" b="1" i="1" dirty="0"/>
              <a:t>														</a:t>
            </a:r>
          </a:p>
        </p:txBody>
      </p:sp>
      <p:pic>
        <p:nvPicPr>
          <p:cNvPr id="6" name="Picture 5">
            <a:extLst>
              <a:ext uri="{FF2B5EF4-FFF2-40B4-BE49-F238E27FC236}">
                <a16:creationId xmlns:a16="http://schemas.microsoft.com/office/drawing/2014/main" id="{C18A004F-0682-1040-B830-7016C5234464}"/>
              </a:ext>
            </a:extLst>
          </p:cNvPr>
          <p:cNvPicPr>
            <a:picLocks noChangeAspect="1"/>
          </p:cNvPicPr>
          <p:nvPr/>
        </p:nvPicPr>
        <p:blipFill>
          <a:blip r:embed="rId2"/>
          <a:stretch>
            <a:fillRect/>
          </a:stretch>
        </p:blipFill>
        <p:spPr>
          <a:xfrm>
            <a:off x="6331090" y="3470098"/>
            <a:ext cx="5420643" cy="3387902"/>
          </a:xfrm>
          <a:prstGeom prst="rect">
            <a:avLst/>
          </a:prstGeom>
        </p:spPr>
      </p:pic>
      <p:pic>
        <p:nvPicPr>
          <p:cNvPr id="7" name="Picture 6">
            <a:extLst>
              <a:ext uri="{FF2B5EF4-FFF2-40B4-BE49-F238E27FC236}">
                <a16:creationId xmlns:a16="http://schemas.microsoft.com/office/drawing/2014/main" id="{B110275D-18CE-FB47-88B4-4C4F44350FC3}"/>
              </a:ext>
            </a:extLst>
          </p:cNvPr>
          <p:cNvPicPr>
            <a:picLocks noChangeAspect="1"/>
          </p:cNvPicPr>
          <p:nvPr/>
        </p:nvPicPr>
        <p:blipFill>
          <a:blip r:embed="rId3"/>
          <a:stretch>
            <a:fillRect/>
          </a:stretch>
        </p:blipFill>
        <p:spPr>
          <a:xfrm>
            <a:off x="495297" y="3470099"/>
            <a:ext cx="5835791" cy="3387902"/>
          </a:xfrm>
          <a:prstGeom prst="rect">
            <a:avLst/>
          </a:prstGeom>
        </p:spPr>
      </p:pic>
    </p:spTree>
    <p:extLst>
      <p:ext uri="{BB962C8B-B14F-4D97-AF65-F5344CB8AC3E}">
        <p14:creationId xmlns:p14="http://schemas.microsoft.com/office/powerpoint/2010/main" val="1862851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7B9275F-6294-1841-871D-A7919B0CFA78}"/>
              </a:ext>
            </a:extLst>
          </p:cNvPr>
          <p:cNvPicPr>
            <a:picLocks noChangeAspect="1"/>
          </p:cNvPicPr>
          <p:nvPr/>
        </p:nvPicPr>
        <p:blipFill>
          <a:blip r:embed="rId2"/>
          <a:stretch>
            <a:fillRect/>
          </a:stretch>
        </p:blipFill>
        <p:spPr>
          <a:xfrm>
            <a:off x="4940969" y="2374232"/>
            <a:ext cx="6513094" cy="4070684"/>
          </a:xfrm>
          <a:prstGeom prst="rect">
            <a:avLst/>
          </a:prstGeom>
        </p:spPr>
      </p:pic>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Exploration</a:t>
            </a:r>
          </a:p>
        </p:txBody>
      </p:sp>
      <p:sp>
        <p:nvSpPr>
          <p:cNvPr id="6" name="Rectangle 5">
            <a:extLst>
              <a:ext uri="{FF2B5EF4-FFF2-40B4-BE49-F238E27FC236}">
                <a16:creationId xmlns:a16="http://schemas.microsoft.com/office/drawing/2014/main" id="{7B7ACE8D-0806-FC4E-810B-97488D174356}"/>
              </a:ext>
            </a:extLst>
          </p:cNvPr>
          <p:cNvSpPr/>
          <p:nvPr/>
        </p:nvSpPr>
        <p:spPr>
          <a:xfrm>
            <a:off x="495300" y="3032502"/>
            <a:ext cx="6096000" cy="2800767"/>
          </a:xfrm>
          <a:prstGeom prst="rect">
            <a:avLst/>
          </a:prstGeom>
        </p:spPr>
        <p:txBody>
          <a:bodyPr>
            <a:spAutoFit/>
          </a:bodyPr>
          <a:lstStyle/>
          <a:p>
            <a:r>
              <a:rPr lang="en-US" sz="2000" dirty="0">
                <a:latin typeface="Century Gothic" panose="020B0502020202020204" pitchFamily="34" charset="0"/>
              </a:rPr>
              <a:t>We also visualized a correlation matrix to confirm the visual results from the scatter plot above. </a:t>
            </a:r>
          </a:p>
          <a:p>
            <a:endParaRPr lang="en-US" sz="2000" dirty="0">
              <a:solidFill>
                <a:srgbClr val="404040"/>
              </a:solidFill>
              <a:latin typeface="Century Gothic" panose="020B0502020202020204" pitchFamily="34" charset="0"/>
            </a:endParaRPr>
          </a:p>
          <a:p>
            <a:r>
              <a:rPr lang="en-US" sz="2000" dirty="0">
                <a:latin typeface="Century Gothic" panose="020B0502020202020204" pitchFamily="34" charset="0"/>
              </a:rPr>
              <a:t>As expected there is a correlation between air quality, pm2.5 and wind with a slightly higher correlation with AQI</a:t>
            </a:r>
            <a:endParaRPr lang="en-US" sz="2000" dirty="0">
              <a:solidFill>
                <a:srgbClr val="404040"/>
              </a:solidFill>
              <a:latin typeface="Century Gothic" panose="020B0502020202020204" pitchFamily="34" charset="0"/>
            </a:endParaRPr>
          </a:p>
          <a:p>
            <a:endParaRPr lang="en-US" dirty="0">
              <a:solidFill>
                <a:srgbClr val="404040"/>
              </a:solidFill>
              <a:latin typeface="Lato"/>
            </a:endParaRPr>
          </a:p>
          <a:p>
            <a:r>
              <a:rPr lang="en-US" dirty="0">
                <a:solidFill>
                  <a:srgbClr val="404040"/>
                </a:solidFill>
                <a:latin typeface="Lato"/>
              </a:rPr>
              <a:t> </a:t>
            </a:r>
            <a:endParaRPr lang="en-US" dirty="0"/>
          </a:p>
        </p:txBody>
      </p:sp>
    </p:spTree>
    <p:extLst>
      <p:ext uri="{BB962C8B-B14F-4D97-AF65-F5344CB8AC3E}">
        <p14:creationId xmlns:p14="http://schemas.microsoft.com/office/powerpoint/2010/main" val="3796579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Model building</a:t>
            </a:r>
          </a:p>
        </p:txBody>
      </p:sp>
      <p:sp>
        <p:nvSpPr>
          <p:cNvPr id="6" name="Rectangle 5">
            <a:extLst>
              <a:ext uri="{FF2B5EF4-FFF2-40B4-BE49-F238E27FC236}">
                <a16:creationId xmlns:a16="http://schemas.microsoft.com/office/drawing/2014/main" id="{7B7ACE8D-0806-FC4E-810B-97488D174356}"/>
              </a:ext>
            </a:extLst>
          </p:cNvPr>
          <p:cNvSpPr/>
          <p:nvPr/>
        </p:nvSpPr>
        <p:spPr>
          <a:xfrm>
            <a:off x="495299" y="2374232"/>
            <a:ext cx="11199396" cy="1569660"/>
          </a:xfrm>
          <a:prstGeom prst="rect">
            <a:avLst/>
          </a:prstGeom>
        </p:spPr>
        <p:txBody>
          <a:bodyPr wrap="square">
            <a:spAutoFit/>
          </a:bodyPr>
          <a:lstStyle/>
          <a:p>
            <a:r>
              <a:rPr lang="en-US" sz="2000" dirty="0">
                <a:latin typeface="Century Gothic" panose="020B0502020202020204" pitchFamily="34" charset="0"/>
              </a:rPr>
              <a:t>Since we identified a negative correlation between wind and pollution a simple linear regression model was created with wind as the predictor and AQI as the target variable</a:t>
            </a:r>
          </a:p>
          <a:p>
            <a:endParaRPr lang="en-US" sz="2000" dirty="0">
              <a:solidFill>
                <a:srgbClr val="404040"/>
              </a:solidFill>
              <a:latin typeface="Century Gothic" panose="020B0502020202020204" pitchFamily="34" charset="0"/>
            </a:endParaRPr>
          </a:p>
          <a:p>
            <a:endParaRPr lang="en-US" dirty="0">
              <a:solidFill>
                <a:srgbClr val="404040"/>
              </a:solidFill>
              <a:latin typeface="Lato"/>
            </a:endParaRPr>
          </a:p>
          <a:p>
            <a:r>
              <a:rPr lang="en-US" dirty="0">
                <a:solidFill>
                  <a:srgbClr val="404040"/>
                </a:solidFill>
                <a:latin typeface="Lato"/>
              </a:rPr>
              <a:t> </a:t>
            </a:r>
            <a:endParaRPr lang="en-US" dirty="0"/>
          </a:p>
        </p:txBody>
      </p:sp>
      <p:pic>
        <p:nvPicPr>
          <p:cNvPr id="3" name="Picture 2">
            <a:extLst>
              <a:ext uri="{FF2B5EF4-FFF2-40B4-BE49-F238E27FC236}">
                <a16:creationId xmlns:a16="http://schemas.microsoft.com/office/drawing/2014/main" id="{9DF5A6CA-8CF3-4345-BA15-ECBB79B8D985}"/>
              </a:ext>
            </a:extLst>
          </p:cNvPr>
          <p:cNvPicPr>
            <a:picLocks noChangeAspect="1"/>
          </p:cNvPicPr>
          <p:nvPr/>
        </p:nvPicPr>
        <p:blipFill>
          <a:blip r:embed="rId2"/>
          <a:stretch>
            <a:fillRect/>
          </a:stretch>
        </p:blipFill>
        <p:spPr>
          <a:xfrm>
            <a:off x="904431" y="3159062"/>
            <a:ext cx="4690495" cy="2920896"/>
          </a:xfrm>
          <a:prstGeom prst="rect">
            <a:avLst/>
          </a:prstGeom>
        </p:spPr>
      </p:pic>
      <p:pic>
        <p:nvPicPr>
          <p:cNvPr id="4" name="Picture 3">
            <a:extLst>
              <a:ext uri="{FF2B5EF4-FFF2-40B4-BE49-F238E27FC236}">
                <a16:creationId xmlns:a16="http://schemas.microsoft.com/office/drawing/2014/main" id="{7FB18DD5-4BA4-F048-8D91-72E2458D7881}"/>
              </a:ext>
            </a:extLst>
          </p:cNvPr>
          <p:cNvPicPr>
            <a:picLocks noChangeAspect="1"/>
          </p:cNvPicPr>
          <p:nvPr/>
        </p:nvPicPr>
        <p:blipFill>
          <a:blip r:embed="rId3"/>
          <a:stretch>
            <a:fillRect/>
          </a:stretch>
        </p:blipFill>
        <p:spPr>
          <a:xfrm>
            <a:off x="6004057" y="3159062"/>
            <a:ext cx="5690638" cy="3033191"/>
          </a:xfrm>
          <a:prstGeom prst="rect">
            <a:avLst/>
          </a:prstGeom>
        </p:spPr>
      </p:pic>
      <p:sp>
        <p:nvSpPr>
          <p:cNvPr id="5" name="Rectangle 4">
            <a:extLst>
              <a:ext uri="{FF2B5EF4-FFF2-40B4-BE49-F238E27FC236}">
                <a16:creationId xmlns:a16="http://schemas.microsoft.com/office/drawing/2014/main" id="{0E8AB650-B062-FD48-AF70-3848E62DF561}"/>
              </a:ext>
            </a:extLst>
          </p:cNvPr>
          <p:cNvSpPr/>
          <p:nvPr/>
        </p:nvSpPr>
        <p:spPr>
          <a:xfrm>
            <a:off x="495299" y="6192253"/>
            <a:ext cx="11199396" cy="523220"/>
          </a:xfrm>
          <a:prstGeom prst="rect">
            <a:avLst/>
          </a:prstGeom>
        </p:spPr>
        <p:txBody>
          <a:bodyPr wrap="square">
            <a:spAutoFit/>
          </a:bodyPr>
          <a:lstStyle/>
          <a:p>
            <a:r>
              <a:rPr lang="en-US" sz="1400" i="1" dirty="0">
                <a:solidFill>
                  <a:srgbClr val="404040"/>
                </a:solidFill>
                <a:latin typeface="Century Gothic" panose="020B0502020202020204" pitchFamily="34" charset="0"/>
              </a:rPr>
              <a:t>Since F=31.01 is far greater than 1. It can be concluded that there is a relationship between predictor and response variable. However with a R2 score of .152 this would not be considered a very predictive model.</a:t>
            </a:r>
            <a:endParaRPr lang="en-US" sz="1400" i="1" dirty="0">
              <a:latin typeface="Century Gothic" panose="020B0502020202020204" pitchFamily="34" charset="0"/>
            </a:endParaRPr>
          </a:p>
        </p:txBody>
      </p:sp>
    </p:spTree>
    <p:extLst>
      <p:ext uri="{BB962C8B-B14F-4D97-AF65-F5344CB8AC3E}">
        <p14:creationId xmlns:p14="http://schemas.microsoft.com/office/powerpoint/2010/main" val="190106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Conclusion</a:t>
            </a:r>
          </a:p>
        </p:txBody>
      </p:sp>
      <p:sp>
        <p:nvSpPr>
          <p:cNvPr id="6" name="Rectangle 5">
            <a:extLst>
              <a:ext uri="{FF2B5EF4-FFF2-40B4-BE49-F238E27FC236}">
                <a16:creationId xmlns:a16="http://schemas.microsoft.com/office/drawing/2014/main" id="{7B7ACE8D-0806-FC4E-810B-97488D174356}"/>
              </a:ext>
            </a:extLst>
          </p:cNvPr>
          <p:cNvSpPr/>
          <p:nvPr/>
        </p:nvSpPr>
        <p:spPr>
          <a:xfrm>
            <a:off x="495300" y="2149019"/>
            <a:ext cx="11199396" cy="4708981"/>
          </a:xfrm>
          <a:prstGeom prst="rect">
            <a:avLst/>
          </a:prstGeom>
        </p:spPr>
        <p:txBody>
          <a:bodyPr wrap="square">
            <a:spAutoFit/>
          </a:bodyPr>
          <a:lstStyle/>
          <a:p>
            <a:r>
              <a:rPr lang="en-US" sz="2000" dirty="0">
                <a:latin typeface="Century Gothic" panose="020B0502020202020204" pitchFamily="34" charset="0"/>
              </a:rPr>
              <a:t>My conclusions from the analysis above are that I find all of the claims made by the Delhi Government suspect because :</a:t>
            </a:r>
          </a:p>
          <a:p>
            <a:endParaRPr lang="en-US" sz="2000" dirty="0">
              <a:latin typeface="Century Gothic" panose="020B0502020202020204" pitchFamily="34" charset="0"/>
            </a:endParaRPr>
          </a:p>
          <a:p>
            <a:pPr marL="342900" indent="-342900">
              <a:buAutoNum type="arabicPeriod"/>
            </a:pPr>
            <a:r>
              <a:rPr lang="en-US" sz="2000" dirty="0">
                <a:latin typeface="Century Gothic" panose="020B0502020202020204" pitchFamily="34" charset="0"/>
              </a:rPr>
              <a:t>it does not seem that pollution has really decreased by much between 2015-2019( avg. </a:t>
            </a:r>
            <a:r>
              <a:rPr lang="en-US" sz="2000" dirty="0" err="1">
                <a:latin typeface="Century Gothic" panose="020B0502020202020204" pitchFamily="34" charset="0"/>
              </a:rPr>
              <a:t>aqi</a:t>
            </a:r>
            <a:r>
              <a:rPr lang="en-US" sz="2000" dirty="0">
                <a:latin typeface="Century Gothic" panose="020B0502020202020204" pitchFamily="34" charset="0"/>
              </a:rPr>
              <a:t> of 162.44 and 160.07 or -1.46%)</a:t>
            </a:r>
          </a:p>
          <a:p>
            <a:endParaRPr lang="en-US" sz="2000" dirty="0">
              <a:latin typeface="Century Gothic" panose="020B0502020202020204" pitchFamily="34" charset="0"/>
            </a:endParaRPr>
          </a:p>
          <a:p>
            <a:r>
              <a:rPr lang="en-US" sz="2000" dirty="0">
                <a:latin typeface="Century Gothic" panose="020B0502020202020204" pitchFamily="34" charset="0"/>
              </a:rPr>
              <a:t>2. any decrease in the pollution can potentially be attributed to a general increase in average wind speed</a:t>
            </a:r>
          </a:p>
          <a:p>
            <a:endParaRPr lang="en-US" sz="2000" dirty="0">
              <a:latin typeface="Century Gothic" panose="020B0502020202020204" pitchFamily="34" charset="0"/>
            </a:endParaRPr>
          </a:p>
          <a:p>
            <a:r>
              <a:rPr lang="en-US" sz="2000" dirty="0">
                <a:latin typeface="Century Gothic" panose="020B0502020202020204" pitchFamily="34" charset="0"/>
              </a:rPr>
              <a:t>3. even though the yields of agriculture have gone up the pollution has decreased marginally ( yields of wheat increased by 18 % between 201</a:t>
            </a:r>
            <a:r>
              <a:rPr lang="en-US" sz="2000" i="1" dirty="0">
                <a:latin typeface="Century Gothic" panose="020B0502020202020204" pitchFamily="34" charset="0"/>
              </a:rPr>
              <a:t>5 and 2018)</a:t>
            </a:r>
            <a:endParaRPr lang="en-US" sz="2000" dirty="0">
              <a:latin typeface="Century Gothic" panose="020B0502020202020204" pitchFamily="34" charset="0"/>
            </a:endParaRPr>
          </a:p>
          <a:p>
            <a:endParaRPr lang="en-US" sz="2000" dirty="0">
              <a:latin typeface="Century Gothic" panose="020B0502020202020204" pitchFamily="34" charset="0"/>
            </a:endParaRPr>
          </a:p>
          <a:p>
            <a:r>
              <a:rPr lang="en-US" sz="2000" dirty="0">
                <a:latin typeface="Century Gothic" panose="020B0502020202020204" pitchFamily="34" charset="0"/>
              </a:rPr>
              <a:t>Next steps would be to try and source more accurate data , to do more in-depth modeling and use predictors other than wind.</a:t>
            </a:r>
          </a:p>
          <a:p>
            <a:r>
              <a:rPr lang="en-US" sz="2000" dirty="0">
                <a:solidFill>
                  <a:srgbClr val="404040"/>
                </a:solidFill>
                <a:latin typeface="Century Gothic" panose="020B0502020202020204" pitchFamily="34" charset="0"/>
              </a:rPr>
              <a:t> </a:t>
            </a:r>
            <a:endParaRPr lang="en-US" sz="2000" dirty="0">
              <a:latin typeface="Century Gothic" panose="020B0502020202020204" pitchFamily="34" charset="0"/>
            </a:endParaRPr>
          </a:p>
        </p:txBody>
      </p:sp>
    </p:spTree>
    <p:extLst>
      <p:ext uri="{BB962C8B-B14F-4D97-AF65-F5344CB8AC3E}">
        <p14:creationId xmlns:p14="http://schemas.microsoft.com/office/powerpoint/2010/main" val="1045102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138786" y="1462975"/>
            <a:ext cx="8825660" cy="1822514"/>
          </a:xfrm>
        </p:spPr>
        <p:txBody>
          <a:bodyPr/>
          <a:lstStyle/>
          <a:p>
            <a:r>
              <a:rPr lang="en-US" sz="5400" b="1" dirty="0"/>
              <a:t>Thank you </a:t>
            </a:r>
          </a:p>
        </p:txBody>
      </p:sp>
      <p:sp>
        <p:nvSpPr>
          <p:cNvPr id="6" name="Rectangle 5">
            <a:extLst>
              <a:ext uri="{FF2B5EF4-FFF2-40B4-BE49-F238E27FC236}">
                <a16:creationId xmlns:a16="http://schemas.microsoft.com/office/drawing/2014/main" id="{7B7ACE8D-0806-FC4E-810B-97488D174356}"/>
              </a:ext>
            </a:extLst>
          </p:cNvPr>
          <p:cNvSpPr/>
          <p:nvPr/>
        </p:nvSpPr>
        <p:spPr>
          <a:xfrm>
            <a:off x="495299" y="2374232"/>
            <a:ext cx="11199396" cy="400110"/>
          </a:xfrm>
          <a:prstGeom prst="rect">
            <a:avLst/>
          </a:prstGeom>
        </p:spPr>
        <p:txBody>
          <a:bodyPr wrap="square">
            <a:spAutoFit/>
          </a:bodyPr>
          <a:lstStyle/>
          <a:p>
            <a:r>
              <a:rPr lang="en-US" sz="2000" dirty="0">
                <a:solidFill>
                  <a:srgbClr val="404040"/>
                </a:solidFill>
                <a:latin typeface="Century Gothic" panose="020B0502020202020204" pitchFamily="34" charset="0"/>
              </a:rPr>
              <a:t> </a:t>
            </a:r>
            <a:endParaRPr lang="en-US" sz="2000" dirty="0">
              <a:latin typeface="Century Gothic" panose="020B0502020202020204" pitchFamily="34" charset="0"/>
            </a:endParaRPr>
          </a:p>
        </p:txBody>
      </p:sp>
    </p:spTree>
    <p:extLst>
      <p:ext uri="{BB962C8B-B14F-4D97-AF65-F5344CB8AC3E}">
        <p14:creationId xmlns:p14="http://schemas.microsoft.com/office/powerpoint/2010/main" val="192459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Motivation</a:t>
            </a:r>
          </a:p>
        </p:txBody>
      </p:sp>
      <p:sp>
        <p:nvSpPr>
          <p:cNvPr id="4" name="Rectangle 3">
            <a:extLst>
              <a:ext uri="{FF2B5EF4-FFF2-40B4-BE49-F238E27FC236}">
                <a16:creationId xmlns:a16="http://schemas.microsoft.com/office/drawing/2014/main" id="{E75F8F5C-F891-D042-8ABB-14603E8C8A86}"/>
              </a:ext>
            </a:extLst>
          </p:cNvPr>
          <p:cNvSpPr/>
          <p:nvPr/>
        </p:nvSpPr>
        <p:spPr>
          <a:xfrm>
            <a:off x="495300" y="1185332"/>
            <a:ext cx="11296650" cy="430887"/>
          </a:xfrm>
          <a:prstGeom prst="rect">
            <a:avLst/>
          </a:prstGeom>
        </p:spPr>
        <p:txBody>
          <a:bodyPr wrap="square">
            <a:spAutoFit/>
          </a:bodyPr>
          <a:lstStyle/>
          <a:p>
            <a:r>
              <a:rPr lang="en-US" sz="1100" dirty="0">
                <a:solidFill>
                  <a:schemeClr val="bg1"/>
                </a:solidFill>
                <a:latin typeface="Century Gothic" panose="020B0502020202020204" pitchFamily="34" charset="0"/>
              </a:rPr>
              <a:t>“Nearly 12.5 percent of total deaths recorded in India for the year of 2017 can be attributed to the toxic air quality”</a:t>
            </a:r>
          </a:p>
          <a:p>
            <a:pPr algn="ctr"/>
            <a:r>
              <a:rPr lang="en-US" sz="1100" dirty="0">
                <a:solidFill>
                  <a:schemeClr val="bg1"/>
                </a:solidFill>
                <a:latin typeface="Century Gothic" panose="020B0502020202020204" pitchFamily="34" charset="0"/>
              </a:rPr>
              <a:t>                                                                                 - </a:t>
            </a:r>
            <a:r>
              <a:rPr lang="en-US" sz="1100" i="1" dirty="0">
                <a:solidFill>
                  <a:schemeClr val="bg1"/>
                </a:solidFill>
                <a:latin typeface="Century Gothic" panose="020B0502020202020204" pitchFamily="34" charset="0"/>
              </a:rPr>
              <a:t>Global Burden of Disease Study</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50831"/>
            <a:ext cx="7241931" cy="3970318"/>
          </a:xfrm>
          <a:prstGeom prst="rect">
            <a:avLst/>
          </a:prstGeom>
          <a:noFill/>
        </p:spPr>
        <p:txBody>
          <a:bodyPr wrap="square" rtlCol="0">
            <a:spAutoFit/>
          </a:bodyPr>
          <a:lstStyle/>
          <a:p>
            <a:pPr marL="285750" indent="-285750">
              <a:buFont typeface="Arial" panose="020B0604020202020204" pitchFamily="34" charset="0"/>
              <a:buChar char="•"/>
            </a:pPr>
            <a:r>
              <a:rPr lang="en-US" dirty="0"/>
              <a:t>New Delhi was recently ranked and the most polluted city in the world with a maximum </a:t>
            </a:r>
            <a:r>
              <a:rPr lang="en-US" b="1" dirty="0"/>
              <a:t>Air Quality Index (AQI) of 527.</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To put that into context, an AQI between 301-500 is considered so hazardous that the EPA suggests that the populace be given </a:t>
            </a:r>
            <a:r>
              <a:rPr lang="en-US" b="1" i="1" dirty="0"/>
              <a:t>“Health warnings of emergency conditions”</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1.24 million people lost their lives due to pollution in 2017 alone. </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Being a former resident of India and as someone whose immediate close family members still live in Delhi, this project takes on a personal meaning to me.</a:t>
            </a:r>
          </a:p>
        </p:txBody>
      </p:sp>
      <p:pic>
        <p:nvPicPr>
          <p:cNvPr id="9" name="Picture 8">
            <a:extLst>
              <a:ext uri="{FF2B5EF4-FFF2-40B4-BE49-F238E27FC236}">
                <a16:creationId xmlns:a16="http://schemas.microsoft.com/office/drawing/2014/main" id="{67231E42-DDA1-F840-8C78-3DBB3CC9CF1B}"/>
              </a:ext>
            </a:extLst>
          </p:cNvPr>
          <p:cNvPicPr>
            <a:picLocks noChangeAspect="1"/>
          </p:cNvPicPr>
          <p:nvPr/>
        </p:nvPicPr>
        <p:blipFill>
          <a:blip r:embed="rId2"/>
          <a:stretch>
            <a:fillRect/>
          </a:stretch>
        </p:blipFill>
        <p:spPr>
          <a:xfrm>
            <a:off x="7737231" y="2538627"/>
            <a:ext cx="4054719" cy="3393613"/>
          </a:xfrm>
          <a:prstGeom prst="rect">
            <a:avLst/>
          </a:prstGeom>
        </p:spPr>
      </p:pic>
    </p:spTree>
    <p:extLst>
      <p:ext uri="{BB962C8B-B14F-4D97-AF65-F5344CB8AC3E}">
        <p14:creationId xmlns:p14="http://schemas.microsoft.com/office/powerpoint/2010/main" val="3045321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Motivation</a:t>
            </a:r>
          </a:p>
        </p:txBody>
      </p:sp>
      <p:sp>
        <p:nvSpPr>
          <p:cNvPr id="4" name="Rectangle 3">
            <a:extLst>
              <a:ext uri="{FF2B5EF4-FFF2-40B4-BE49-F238E27FC236}">
                <a16:creationId xmlns:a16="http://schemas.microsoft.com/office/drawing/2014/main" id="{E75F8F5C-F891-D042-8ABB-14603E8C8A86}"/>
              </a:ext>
            </a:extLst>
          </p:cNvPr>
          <p:cNvSpPr/>
          <p:nvPr/>
        </p:nvSpPr>
        <p:spPr>
          <a:xfrm>
            <a:off x="495300" y="1185332"/>
            <a:ext cx="11296650" cy="1092607"/>
          </a:xfrm>
          <a:prstGeom prst="rect">
            <a:avLst/>
          </a:prstGeom>
        </p:spPr>
        <p:txBody>
          <a:bodyPr wrap="square">
            <a:spAutoFit/>
          </a:bodyPr>
          <a:lstStyle/>
          <a:p>
            <a:r>
              <a:rPr lang="en-US" sz="1100" dirty="0">
                <a:solidFill>
                  <a:schemeClr val="bg1"/>
                </a:solidFill>
                <a:latin typeface="Century Gothic" panose="020B0502020202020204" pitchFamily="34" charset="0"/>
              </a:rPr>
              <a:t>"In the wake of rising level of pollution caused by stubble burning, the Delhi government has decided to shut all schools till November 5”</a:t>
            </a:r>
            <a:br>
              <a:rPr lang="en-US" dirty="0"/>
            </a:br>
            <a:r>
              <a:rPr lang="en-US" dirty="0"/>
              <a:t>                                                                                         </a:t>
            </a:r>
            <a:r>
              <a:rPr lang="en-US" sz="1100" i="1" dirty="0">
                <a:solidFill>
                  <a:schemeClr val="bg1"/>
                </a:solidFill>
                <a:latin typeface="Century Gothic" panose="020B0502020202020204" pitchFamily="34" charset="0"/>
              </a:rPr>
              <a:t>- Translated tweet by Delhi Chief Minister Arvind Kejriwal (dated 11/1/2019)</a:t>
            </a:r>
            <a:br>
              <a:rPr lang="en-US" sz="1100" i="1" dirty="0">
                <a:solidFill>
                  <a:schemeClr val="bg1"/>
                </a:solidFill>
                <a:latin typeface="Century Gothic" panose="020B0502020202020204" pitchFamily="34" charset="0"/>
              </a:rPr>
            </a:br>
            <a:br>
              <a:rPr lang="en-US" dirty="0"/>
            </a:br>
            <a:endParaRPr lang="en-US" dirty="0">
              <a:solidFill>
                <a:schemeClr val="bg1"/>
              </a:solidFill>
              <a:latin typeface="Lato"/>
            </a:endParaRP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50831"/>
            <a:ext cx="5995811" cy="2862322"/>
          </a:xfrm>
          <a:prstGeom prst="rect">
            <a:avLst/>
          </a:prstGeom>
          <a:noFill/>
        </p:spPr>
        <p:txBody>
          <a:bodyPr wrap="square" rtlCol="0">
            <a:spAutoFit/>
          </a:bodyPr>
          <a:lstStyle/>
          <a:p>
            <a:pPr marL="285750" indent="-285750">
              <a:buFont typeface="Arial" panose="020B0604020202020204" pitchFamily="34" charset="0"/>
              <a:buChar char="•"/>
            </a:pPr>
            <a:r>
              <a:rPr lang="en-US" dirty="0"/>
              <a:t>This is not a new phenomenon. Even back in 2015 Delhi was ranked the most polluted city in the world with an </a:t>
            </a:r>
            <a:r>
              <a:rPr lang="en-US" b="1" i="1" dirty="0"/>
              <a:t>average AQI of 153</a:t>
            </a:r>
            <a:r>
              <a:rPr lang="en-US" dirty="0"/>
              <a:t>.</a:t>
            </a: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In fact in a study by CNN </a:t>
            </a:r>
            <a:r>
              <a:rPr lang="en-US" b="1" i="1" dirty="0"/>
              <a:t>22 of the top 30 </a:t>
            </a:r>
            <a:r>
              <a:rPr lang="en-US" dirty="0"/>
              <a:t>most polluted cities in the world were in India</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This should bring into question environmental regulations in place and governmental enforcement actions </a:t>
            </a:r>
          </a:p>
        </p:txBody>
      </p:sp>
      <p:pic>
        <p:nvPicPr>
          <p:cNvPr id="3" name="Picture 2">
            <a:extLst>
              <a:ext uri="{FF2B5EF4-FFF2-40B4-BE49-F238E27FC236}">
                <a16:creationId xmlns:a16="http://schemas.microsoft.com/office/drawing/2014/main" id="{719F8824-19FA-6D40-8F45-57ECD259B6B7}"/>
              </a:ext>
            </a:extLst>
          </p:cNvPr>
          <p:cNvPicPr>
            <a:picLocks noChangeAspect="1"/>
          </p:cNvPicPr>
          <p:nvPr/>
        </p:nvPicPr>
        <p:blipFill>
          <a:blip r:embed="rId2"/>
          <a:stretch>
            <a:fillRect/>
          </a:stretch>
        </p:blipFill>
        <p:spPr>
          <a:xfrm>
            <a:off x="6491111" y="2433898"/>
            <a:ext cx="5609185" cy="2826724"/>
          </a:xfrm>
          <a:prstGeom prst="rect">
            <a:avLst/>
          </a:prstGeom>
        </p:spPr>
      </p:pic>
    </p:spTree>
    <p:extLst>
      <p:ext uri="{BB962C8B-B14F-4D97-AF65-F5344CB8AC3E}">
        <p14:creationId xmlns:p14="http://schemas.microsoft.com/office/powerpoint/2010/main" val="787816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Motivation</a:t>
            </a:r>
          </a:p>
        </p:txBody>
      </p:sp>
      <p:sp>
        <p:nvSpPr>
          <p:cNvPr id="4" name="Rectangle 3">
            <a:extLst>
              <a:ext uri="{FF2B5EF4-FFF2-40B4-BE49-F238E27FC236}">
                <a16:creationId xmlns:a16="http://schemas.microsoft.com/office/drawing/2014/main" id="{E75F8F5C-F891-D042-8ABB-14603E8C8A86}"/>
              </a:ext>
            </a:extLst>
          </p:cNvPr>
          <p:cNvSpPr/>
          <p:nvPr/>
        </p:nvSpPr>
        <p:spPr>
          <a:xfrm>
            <a:off x="495300" y="1185332"/>
            <a:ext cx="11296650" cy="1092607"/>
          </a:xfrm>
          <a:prstGeom prst="rect">
            <a:avLst/>
          </a:prstGeom>
        </p:spPr>
        <p:txBody>
          <a:bodyPr wrap="square">
            <a:spAutoFit/>
          </a:bodyPr>
          <a:lstStyle/>
          <a:p>
            <a:r>
              <a:rPr lang="en-US" sz="1100" dirty="0">
                <a:solidFill>
                  <a:schemeClr val="bg1"/>
                </a:solidFill>
                <a:latin typeface="Century Gothic" panose="020B0502020202020204" pitchFamily="34" charset="0"/>
              </a:rPr>
              <a:t>”Delhi has turned into a gas chamber…”</a:t>
            </a:r>
            <a:br>
              <a:rPr lang="en-US" dirty="0"/>
            </a:br>
            <a:r>
              <a:rPr lang="en-US" dirty="0"/>
              <a:t>                                        </a:t>
            </a:r>
            <a:r>
              <a:rPr lang="en-US" sz="1100" i="1" dirty="0">
                <a:solidFill>
                  <a:schemeClr val="bg1"/>
                </a:solidFill>
                <a:latin typeface="Century Gothic" panose="020B0502020202020204" pitchFamily="34" charset="0"/>
              </a:rPr>
              <a:t>- tweet by Delhi Chief Minister Arvind Kejriwal </a:t>
            </a:r>
            <a:br>
              <a:rPr lang="en-US" sz="1100" i="1" dirty="0">
                <a:solidFill>
                  <a:schemeClr val="bg1"/>
                </a:solidFill>
                <a:latin typeface="Century Gothic" panose="020B0502020202020204" pitchFamily="34" charset="0"/>
              </a:rPr>
            </a:br>
            <a:br>
              <a:rPr lang="en-US" dirty="0"/>
            </a:br>
            <a:endParaRPr lang="en-US" dirty="0">
              <a:solidFill>
                <a:schemeClr val="bg1"/>
              </a:solidFill>
              <a:latin typeface="Lato"/>
            </a:endParaRP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50831"/>
            <a:ext cx="6774744" cy="4801314"/>
          </a:xfrm>
          <a:prstGeom prst="rect">
            <a:avLst/>
          </a:prstGeom>
          <a:noFill/>
        </p:spPr>
        <p:txBody>
          <a:bodyPr wrap="square" rtlCol="0">
            <a:spAutoFit/>
          </a:bodyPr>
          <a:lstStyle/>
          <a:p>
            <a:pPr marL="285750" indent="-285750">
              <a:buFont typeface="Arial" panose="020B0604020202020204" pitchFamily="34" charset="0"/>
              <a:buChar char="•"/>
            </a:pPr>
            <a:r>
              <a:rPr lang="en-US" dirty="0"/>
              <a:t>Many dubious claims have been put forth by the government to explain away the atrocious air quality in Delhi. In this project my goal was to use data and try and test these claims similar to how I would test a hypothesis.</a:t>
            </a: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Claim 1: </a:t>
            </a:r>
            <a:r>
              <a:rPr lang="en-US" i="1" dirty="0"/>
              <a:t>The pollution might be bad but it has been on a downward trend and things are getting better.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Claim 2: </a:t>
            </a:r>
            <a:r>
              <a:rPr lang="en-US" i="1" dirty="0"/>
              <a:t>Increase in the breathable particulate matter is a direct result of “stubble burning” by farmers in the neighboring state of Punjab.</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b="1" i="1" dirty="0"/>
              <a:t>Claim 3: </a:t>
            </a:r>
            <a:r>
              <a:rPr lang="en-US" i="1" dirty="0"/>
              <a:t>Pollution has been bad because of prevailing wind conditions.</a:t>
            </a:r>
            <a:endParaRPr lang="en-US" b="1" i="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pic>
        <p:nvPicPr>
          <p:cNvPr id="5" name="Picture 4">
            <a:extLst>
              <a:ext uri="{FF2B5EF4-FFF2-40B4-BE49-F238E27FC236}">
                <a16:creationId xmlns:a16="http://schemas.microsoft.com/office/drawing/2014/main" id="{0322CA26-B85A-AA4E-9435-73ED2D2F5172}"/>
              </a:ext>
            </a:extLst>
          </p:cNvPr>
          <p:cNvPicPr>
            <a:picLocks noChangeAspect="1"/>
          </p:cNvPicPr>
          <p:nvPr/>
        </p:nvPicPr>
        <p:blipFill>
          <a:blip r:embed="rId2"/>
          <a:stretch>
            <a:fillRect/>
          </a:stretch>
        </p:blipFill>
        <p:spPr>
          <a:xfrm>
            <a:off x="7385402" y="2250831"/>
            <a:ext cx="4406548" cy="4344733"/>
          </a:xfrm>
          <a:prstGeom prst="rect">
            <a:avLst/>
          </a:prstGeom>
        </p:spPr>
      </p:pic>
    </p:spTree>
    <p:extLst>
      <p:ext uri="{BB962C8B-B14F-4D97-AF65-F5344CB8AC3E}">
        <p14:creationId xmlns:p14="http://schemas.microsoft.com/office/powerpoint/2010/main" val="3301856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Workflow</a:t>
            </a:r>
          </a:p>
        </p:txBody>
      </p:sp>
      <p:sp>
        <p:nvSpPr>
          <p:cNvPr id="4" name="Rectangle 3">
            <a:extLst>
              <a:ext uri="{FF2B5EF4-FFF2-40B4-BE49-F238E27FC236}">
                <a16:creationId xmlns:a16="http://schemas.microsoft.com/office/drawing/2014/main" id="{E75F8F5C-F891-D042-8ABB-14603E8C8A86}"/>
              </a:ext>
            </a:extLst>
          </p:cNvPr>
          <p:cNvSpPr/>
          <p:nvPr/>
        </p:nvSpPr>
        <p:spPr>
          <a:xfrm>
            <a:off x="495300" y="1185332"/>
            <a:ext cx="11296650" cy="815608"/>
          </a:xfrm>
          <a:prstGeom prst="rect">
            <a:avLst/>
          </a:prstGeom>
        </p:spPr>
        <p:txBody>
          <a:bodyPr wrap="square">
            <a:spAutoFit/>
          </a:bodyPr>
          <a:lstStyle/>
          <a:p>
            <a:br>
              <a:rPr lang="en-US" sz="1100" i="1" dirty="0">
                <a:solidFill>
                  <a:schemeClr val="bg1"/>
                </a:solidFill>
                <a:latin typeface="Century Gothic" panose="020B0502020202020204" pitchFamily="34" charset="0"/>
              </a:rPr>
            </a:br>
            <a:br>
              <a:rPr lang="en-US" dirty="0"/>
            </a:br>
            <a:endParaRPr lang="en-US" dirty="0">
              <a:solidFill>
                <a:schemeClr val="bg1"/>
              </a:solidFill>
              <a:latin typeface="Lato"/>
            </a:endParaRP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50831"/>
            <a:ext cx="6774744" cy="4247317"/>
          </a:xfrm>
          <a:prstGeom prst="rect">
            <a:avLst/>
          </a:prstGeom>
          <a:noFill/>
        </p:spPr>
        <p:txBody>
          <a:bodyPr wrap="square" rtlCol="0">
            <a:spAutoFit/>
          </a:bodyPr>
          <a:lstStyle/>
          <a:p>
            <a:pPr marL="285750" indent="-285750">
              <a:buFont typeface="Arial" panose="020B0604020202020204" pitchFamily="34" charset="0"/>
              <a:buChar char="•"/>
            </a:pPr>
            <a:r>
              <a:rPr lang="en-US" dirty="0"/>
              <a:t>In order to be as effective and efficient as possible the  OSEMN data science workflow was adhered to and the claims  above were tested in the following manner: </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Claim 1: </a:t>
            </a:r>
            <a:r>
              <a:rPr lang="en-US" dirty="0"/>
              <a:t>obtain air quality data and compare the trends year over year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Claim 2: </a:t>
            </a:r>
            <a:r>
              <a:rPr lang="en-US" i="1" dirty="0"/>
              <a:t>review the annual harvest yields for a winter crop such as what and see if the yields seem to have a correlation with the pollution.</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b="1" i="1" dirty="0"/>
              <a:t>Claim 3: </a:t>
            </a:r>
            <a:r>
              <a:rPr lang="en-US" i="1" dirty="0"/>
              <a:t>source weather data and compare these against the pollution numbers to determine if there is a correlation.</a:t>
            </a:r>
            <a:endParaRPr lang="en-US" b="1" i="1" dirty="0"/>
          </a:p>
          <a:p>
            <a:pPr marL="285750" indent="-285750">
              <a:buFont typeface="Arial" panose="020B0604020202020204" pitchFamily="34" charset="0"/>
              <a:buChar char="•"/>
            </a:pPr>
            <a:endParaRPr lang="en-US" b="1" dirty="0"/>
          </a:p>
        </p:txBody>
      </p:sp>
      <p:pic>
        <p:nvPicPr>
          <p:cNvPr id="3" name="Picture 2">
            <a:extLst>
              <a:ext uri="{FF2B5EF4-FFF2-40B4-BE49-F238E27FC236}">
                <a16:creationId xmlns:a16="http://schemas.microsoft.com/office/drawing/2014/main" id="{7B1EC35C-EADC-724B-A019-44DF43F6FC83}"/>
              </a:ext>
            </a:extLst>
          </p:cNvPr>
          <p:cNvPicPr>
            <a:picLocks noChangeAspect="1"/>
          </p:cNvPicPr>
          <p:nvPr/>
        </p:nvPicPr>
        <p:blipFill>
          <a:blip r:embed="rId2"/>
          <a:stretch>
            <a:fillRect/>
          </a:stretch>
        </p:blipFill>
        <p:spPr>
          <a:xfrm>
            <a:off x="7353522" y="2250831"/>
            <a:ext cx="4838478" cy="2536824"/>
          </a:xfrm>
          <a:prstGeom prst="rect">
            <a:avLst/>
          </a:prstGeom>
        </p:spPr>
      </p:pic>
    </p:spTree>
    <p:extLst>
      <p:ext uri="{BB962C8B-B14F-4D97-AF65-F5344CB8AC3E}">
        <p14:creationId xmlns:p14="http://schemas.microsoft.com/office/powerpoint/2010/main" val="857092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Data</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299" y="2250831"/>
            <a:ext cx="11256433" cy="4339650"/>
          </a:xfrm>
          <a:prstGeom prst="rect">
            <a:avLst/>
          </a:prstGeom>
          <a:noFill/>
        </p:spPr>
        <p:txBody>
          <a:bodyPr wrap="square" rtlCol="0">
            <a:spAutoFit/>
          </a:bodyPr>
          <a:lstStyle/>
          <a:p>
            <a:r>
              <a:rPr lang="en-US" sz="1400" b="1" dirty="0"/>
              <a:t>Pollution Data</a:t>
            </a:r>
          </a:p>
          <a:p>
            <a:r>
              <a:rPr lang="en-US" sz="1400" dirty="0"/>
              <a:t>The US Embassy in New Delhi records daily level of various common pollutants and makes them publicly available </a:t>
            </a:r>
            <a:r>
              <a:rPr lang="en-US" sz="1400" dirty="0">
                <a:hlinkClick r:id="rId2"/>
              </a:rPr>
              <a:t>here</a:t>
            </a:r>
            <a:r>
              <a:rPr lang="en-US" sz="1400" dirty="0"/>
              <a:t>. </a:t>
            </a:r>
          </a:p>
          <a:p>
            <a:endParaRPr lang="en-US" sz="1400" dirty="0"/>
          </a:p>
          <a:p>
            <a:r>
              <a:rPr lang="en-US" sz="1400" dirty="0"/>
              <a:t>For the purposes of this project we focused on two indicators of pollution namely:</a:t>
            </a:r>
          </a:p>
          <a:p>
            <a:pPr marL="285750" indent="-285750">
              <a:buFont typeface="Wingdings" pitchFamily="2" charset="2"/>
              <a:buChar char="Ø"/>
            </a:pPr>
            <a:endParaRPr lang="en-US" sz="1400" dirty="0"/>
          </a:p>
          <a:p>
            <a:pPr marL="285750" indent="-285750">
              <a:buFont typeface="Wingdings" pitchFamily="2" charset="2"/>
              <a:buChar char="Ø"/>
            </a:pPr>
            <a:r>
              <a:rPr lang="en-US" sz="1400" dirty="0"/>
              <a:t>The Air Quality Index (AQI) reason being that the AQI is an aggregated index calculated based on the air concentration of various pollutants </a:t>
            </a:r>
          </a:p>
          <a:p>
            <a:pPr marL="285750" indent="-285750">
              <a:buFont typeface="Wingdings" pitchFamily="2" charset="2"/>
              <a:buChar char="Ø"/>
            </a:pPr>
            <a:r>
              <a:rPr lang="en-US" sz="1400" dirty="0"/>
              <a:t>pm2.5 which is the concentration of particulate matter 2.5 micrometers or less (in diameter) in the air. According to the EPA “When inhaled, particle pollution can travel deep into the lungs and cause or aggravate heart and lung diseases. Some “primary sources” of this pollutant are:</a:t>
            </a:r>
          </a:p>
          <a:p>
            <a:pPr marL="742950" lvl="1" indent="-285750">
              <a:buFontTx/>
              <a:buChar char="-"/>
            </a:pPr>
            <a:r>
              <a:rPr lang="en-US" sz="1400" dirty="0"/>
              <a:t>Incomplete combustion</a:t>
            </a:r>
          </a:p>
          <a:p>
            <a:pPr marL="742950" lvl="1" indent="-285750">
              <a:buFontTx/>
              <a:buChar char="-"/>
            </a:pPr>
            <a:r>
              <a:rPr lang="en-US" sz="1400" dirty="0"/>
              <a:t>Automobile emissions </a:t>
            </a:r>
          </a:p>
          <a:p>
            <a:pPr marL="742950" lvl="1" indent="-285750">
              <a:buFontTx/>
              <a:buChar char="-"/>
            </a:pPr>
            <a:r>
              <a:rPr lang="en-US" sz="1400" dirty="0"/>
              <a:t>Dust </a:t>
            </a:r>
          </a:p>
          <a:p>
            <a:pPr marL="742950" lvl="1" indent="-285750">
              <a:buFontTx/>
              <a:buChar char="-"/>
            </a:pPr>
            <a:r>
              <a:rPr lang="en-US" sz="1400" dirty="0"/>
              <a:t>Cooking</a:t>
            </a:r>
          </a:p>
          <a:p>
            <a:r>
              <a:rPr lang="en-US" sz="1400" dirty="0"/>
              <a:t>	Hence pm2.5 is widely considered as a effective measure of overall pollution.</a:t>
            </a:r>
          </a:p>
          <a:p>
            <a:pPr marL="285750" indent="-285750">
              <a:buFontTx/>
              <a:buChar char="-"/>
            </a:pPr>
            <a:endParaRPr lang="en-US" sz="1600" dirty="0"/>
          </a:p>
          <a:p>
            <a:r>
              <a:rPr lang="en-US" sz="1400" dirty="0"/>
              <a:t>Time period: 2015-2019</a:t>
            </a:r>
          </a:p>
          <a:p>
            <a:r>
              <a:rPr lang="en-US" sz="1400" dirty="0"/>
              <a:t>Frequency - Hourly</a:t>
            </a:r>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1163056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The Data</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299" y="2250831"/>
            <a:ext cx="11256433" cy="4247317"/>
          </a:xfrm>
          <a:prstGeom prst="rect">
            <a:avLst/>
          </a:prstGeom>
          <a:noFill/>
        </p:spPr>
        <p:txBody>
          <a:bodyPr wrap="square" rtlCol="0">
            <a:spAutoFit/>
          </a:bodyPr>
          <a:lstStyle/>
          <a:p>
            <a:r>
              <a:rPr lang="en-US" sz="1400" b="1" dirty="0"/>
              <a:t>Weather Data</a:t>
            </a:r>
          </a:p>
          <a:p>
            <a:r>
              <a:rPr lang="en-US" sz="1400" dirty="0"/>
              <a:t>Obtaining the weather data proved to be a bit more challenging that I had anticipated. The era of the free api is over. In the end there was no convenient way to obtain bulk historical weather data and I ended up using the </a:t>
            </a:r>
            <a:r>
              <a:rPr lang="en-US" sz="1400" dirty="0">
                <a:hlinkClick r:id="rId2"/>
              </a:rPr>
              <a:t>World Weather Online api</a:t>
            </a:r>
            <a:r>
              <a:rPr lang="en-US" sz="1400" dirty="0"/>
              <a:t> which provided 2 months of free usage. </a:t>
            </a:r>
          </a:p>
          <a:p>
            <a:endParaRPr lang="en-US" sz="1400" dirty="0"/>
          </a:p>
          <a:p>
            <a:r>
              <a:rPr lang="en-US" sz="1400" dirty="0"/>
              <a:t>However, that the api is limited to providing a single month of historical data at a time. As such, I had to reduce my temporal scope.</a:t>
            </a:r>
          </a:p>
          <a:p>
            <a:endParaRPr lang="en-US" sz="1400" dirty="0"/>
          </a:p>
          <a:p>
            <a:r>
              <a:rPr lang="en-US" sz="1400" dirty="0"/>
              <a:t>Time period: July 2018 - March 2019</a:t>
            </a:r>
          </a:p>
          <a:p>
            <a:r>
              <a:rPr lang="en-US" sz="1400" dirty="0"/>
              <a:t>Frequency - every 3 hours</a:t>
            </a:r>
          </a:p>
          <a:p>
            <a:endParaRPr lang="en-US" sz="1400" dirty="0"/>
          </a:p>
          <a:p>
            <a:r>
              <a:rPr lang="en-US" sz="1400" b="1" dirty="0"/>
              <a:t>Harvest Yields Data</a:t>
            </a:r>
          </a:p>
          <a:p>
            <a:r>
              <a:rPr lang="en-US" sz="1400" dirty="0"/>
              <a:t>This was sourced from a open data website hosted by the Indian government </a:t>
            </a:r>
            <a:r>
              <a:rPr lang="en-US" sz="1400" dirty="0">
                <a:hlinkClick r:id="rId3"/>
              </a:rPr>
              <a:t>here</a:t>
            </a:r>
            <a:endParaRPr lang="en-US" sz="1400" dirty="0"/>
          </a:p>
          <a:p>
            <a:endParaRPr lang="en-US" sz="1400" dirty="0"/>
          </a:p>
          <a:p>
            <a:r>
              <a:rPr lang="en-US" sz="1400" dirty="0"/>
              <a:t>Time period:2015-2018</a:t>
            </a:r>
          </a:p>
          <a:p>
            <a:r>
              <a:rPr lang="en-US" sz="1400" dirty="0"/>
              <a:t>Frequency – Annual</a:t>
            </a:r>
          </a:p>
          <a:p>
            <a:endParaRPr lang="en-US" sz="1400" dirty="0"/>
          </a:p>
          <a:p>
            <a:r>
              <a:rPr lang="en-US" sz="1400" dirty="0"/>
              <a:t>Note: All static datasets used in this study are available on </a:t>
            </a:r>
            <a:r>
              <a:rPr lang="en-US" sz="1400" dirty="0">
                <a:hlinkClick r:id="rId4"/>
              </a:rPr>
              <a:t>github</a:t>
            </a:r>
            <a:endParaRPr lang="en-US" sz="1400" dirty="0"/>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140099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Other Issues with the Data</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62120"/>
            <a:ext cx="11256433" cy="3785652"/>
          </a:xfrm>
          <a:prstGeom prst="rect">
            <a:avLst/>
          </a:prstGeom>
          <a:noFill/>
        </p:spPr>
        <p:txBody>
          <a:bodyPr wrap="square" rtlCol="0">
            <a:spAutoFit/>
          </a:bodyPr>
          <a:lstStyle/>
          <a:p>
            <a:r>
              <a:rPr lang="en-US" sz="1600" b="1" dirty="0"/>
              <a:t>Data Quality</a:t>
            </a:r>
          </a:p>
          <a:p>
            <a:endParaRPr lang="en-US" sz="1600" b="1" dirty="0"/>
          </a:p>
          <a:p>
            <a:pPr marL="285750" indent="-285750">
              <a:buFont typeface="Wingdings" pitchFamily="2" charset="2"/>
              <a:buChar char="Ø"/>
            </a:pPr>
            <a:r>
              <a:rPr lang="en-US" sz="1600" dirty="0"/>
              <a:t>a significant amount of rows were negative</a:t>
            </a:r>
          </a:p>
          <a:p>
            <a:endParaRPr lang="en-US" sz="1600" dirty="0"/>
          </a:p>
          <a:p>
            <a:pPr marL="285750" indent="-285750">
              <a:buFontTx/>
              <a:buChar char="-"/>
            </a:pPr>
            <a:r>
              <a:rPr lang="en-US" sz="1600" dirty="0"/>
              <a:t>2843 rows for AQI</a:t>
            </a:r>
          </a:p>
          <a:p>
            <a:pPr marL="285750" indent="-285750">
              <a:buFontTx/>
              <a:buChar char="-"/>
            </a:pPr>
            <a:r>
              <a:rPr lang="en-US" sz="1600" dirty="0"/>
              <a:t>2552 rows for pm2.5</a:t>
            </a:r>
          </a:p>
          <a:p>
            <a:endParaRPr lang="en-US" sz="1600" dirty="0"/>
          </a:p>
          <a:p>
            <a:pPr marL="285750" indent="-285750">
              <a:buFont typeface="Wingdings" pitchFamily="2" charset="2"/>
              <a:buChar char="Ø"/>
            </a:pPr>
            <a:r>
              <a:rPr lang="en-US" sz="1600" dirty="0"/>
              <a:t>there was a ‘QC’ Column included in the dataset, however, even though upwards of 2000 rows have negative values only 780 rows are marked as an invalid qc check. As such to clean the data, all negative values had to be removed.</a:t>
            </a:r>
          </a:p>
          <a:p>
            <a:pPr marL="285750" indent="-285750">
              <a:buFont typeface="Wingdings" pitchFamily="2" charset="2"/>
              <a:buChar char="Ø"/>
            </a:pPr>
            <a:endParaRPr lang="en-US" sz="1600" b="1" dirty="0"/>
          </a:p>
          <a:p>
            <a:pPr marL="285750" indent="-285750">
              <a:buFont typeface="Wingdings" pitchFamily="2" charset="2"/>
              <a:buChar char="Ø"/>
            </a:pPr>
            <a:r>
              <a:rPr lang="en-US" sz="1600" dirty="0"/>
              <a:t>even though upwards of 2000 rows have negative values only 780 rows are marked as an invalid qc check. As such to clean our data, we will remove all negative values from the data.</a:t>
            </a:r>
          </a:p>
          <a:p>
            <a:pPr marL="285750" indent="-285750">
              <a:buFont typeface="Wingdings" pitchFamily="2" charset="2"/>
              <a:buChar char="Ø"/>
            </a:pPr>
            <a:endParaRPr lang="en-US" sz="1600" b="1" dirty="0"/>
          </a:p>
          <a:p>
            <a:pPr marL="285750" indent="-285750">
              <a:buFont typeface="Wingdings" pitchFamily="2" charset="2"/>
              <a:buChar char="Ø"/>
            </a:pPr>
            <a:r>
              <a:rPr lang="en-US" sz="1600" dirty="0"/>
              <a:t>Additionally there were a few observations noted above 1000 AQI which were also removed</a:t>
            </a:r>
          </a:p>
        </p:txBody>
      </p:sp>
    </p:spTree>
    <p:extLst>
      <p:ext uri="{BB962C8B-B14F-4D97-AF65-F5344CB8AC3E}">
        <p14:creationId xmlns:p14="http://schemas.microsoft.com/office/powerpoint/2010/main" val="717360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AE3F-BB76-F94C-AEB3-B48EB2EA71EF}"/>
              </a:ext>
            </a:extLst>
          </p:cNvPr>
          <p:cNvSpPr>
            <a:spLocks noGrp="1"/>
          </p:cNvSpPr>
          <p:nvPr>
            <p:ph type="title"/>
          </p:nvPr>
        </p:nvSpPr>
        <p:spPr>
          <a:xfrm>
            <a:off x="495300" y="478368"/>
            <a:ext cx="8761413" cy="706964"/>
          </a:xfrm>
        </p:spPr>
        <p:txBody>
          <a:bodyPr/>
          <a:lstStyle/>
          <a:p>
            <a:r>
              <a:rPr lang="en-US" dirty="0"/>
              <a:t>Exploration</a:t>
            </a:r>
          </a:p>
        </p:txBody>
      </p:sp>
      <p:sp>
        <p:nvSpPr>
          <p:cNvPr id="8" name="TextBox 7">
            <a:extLst>
              <a:ext uri="{FF2B5EF4-FFF2-40B4-BE49-F238E27FC236}">
                <a16:creationId xmlns:a16="http://schemas.microsoft.com/office/drawing/2014/main" id="{02504A1B-F814-DE48-BBFD-A1DE9FC8E2C0}"/>
              </a:ext>
            </a:extLst>
          </p:cNvPr>
          <p:cNvSpPr txBox="1"/>
          <p:nvPr/>
        </p:nvSpPr>
        <p:spPr>
          <a:xfrm>
            <a:off x="495300" y="2262120"/>
            <a:ext cx="11256433" cy="1323439"/>
          </a:xfrm>
          <a:prstGeom prst="rect">
            <a:avLst/>
          </a:prstGeom>
          <a:noFill/>
        </p:spPr>
        <p:txBody>
          <a:bodyPr wrap="square" rtlCol="0">
            <a:spAutoFit/>
          </a:bodyPr>
          <a:lstStyle/>
          <a:p>
            <a:r>
              <a:rPr lang="en-US" sz="1600" b="1" dirty="0"/>
              <a:t>Claim 1: </a:t>
            </a:r>
            <a:r>
              <a:rPr lang="en-US" sz="1600" i="1" dirty="0"/>
              <a:t>The pollution might be bad but it has been on a downward trend and things are getting better</a:t>
            </a:r>
          </a:p>
          <a:p>
            <a:endParaRPr lang="en-US" sz="1600" b="1" i="1" dirty="0"/>
          </a:p>
          <a:p>
            <a:r>
              <a:rPr lang="en-US" sz="1600" i="1" dirty="0"/>
              <a:t>To test this claim we aggregated the hourly pollution data into a weekly cadence to reduce volatility and visualized the resulting timeseries.</a:t>
            </a:r>
          </a:p>
          <a:p>
            <a:endParaRPr lang="en-US" sz="1600" b="1" i="1" dirty="0"/>
          </a:p>
        </p:txBody>
      </p:sp>
      <p:sp>
        <p:nvSpPr>
          <p:cNvPr id="5" name="TextBox 4">
            <a:extLst>
              <a:ext uri="{FF2B5EF4-FFF2-40B4-BE49-F238E27FC236}">
                <a16:creationId xmlns:a16="http://schemas.microsoft.com/office/drawing/2014/main" id="{9770CA14-C16E-5C46-BEC0-E67DED043FB4}"/>
              </a:ext>
            </a:extLst>
          </p:cNvPr>
          <p:cNvSpPr txBox="1"/>
          <p:nvPr/>
        </p:nvSpPr>
        <p:spPr>
          <a:xfrm>
            <a:off x="7154779" y="3631295"/>
            <a:ext cx="4780129" cy="1569660"/>
          </a:xfrm>
          <a:prstGeom prst="rect">
            <a:avLst/>
          </a:prstGeom>
          <a:noFill/>
        </p:spPr>
        <p:txBody>
          <a:bodyPr wrap="square" rtlCol="0">
            <a:spAutoFit/>
          </a:bodyPr>
          <a:lstStyle/>
          <a:p>
            <a:r>
              <a:rPr lang="en-US" sz="1600" dirty="0"/>
              <a:t>The resulting timeseries appears to be stationary with no real trends.  What we do see instead is significant seasonality. Although the peaks do seem to be declining a bit</a:t>
            </a:r>
          </a:p>
          <a:p>
            <a:endParaRPr lang="en-US" sz="1600" b="1" i="1" dirty="0"/>
          </a:p>
          <a:p>
            <a:endParaRPr lang="en-US" sz="1600" b="1" i="1" dirty="0"/>
          </a:p>
        </p:txBody>
      </p:sp>
      <p:pic>
        <p:nvPicPr>
          <p:cNvPr id="4" name="Picture 3">
            <a:extLst>
              <a:ext uri="{FF2B5EF4-FFF2-40B4-BE49-F238E27FC236}">
                <a16:creationId xmlns:a16="http://schemas.microsoft.com/office/drawing/2014/main" id="{4D0E1CF3-57D7-F041-89DA-570A36A57CF1}"/>
              </a:ext>
            </a:extLst>
          </p:cNvPr>
          <p:cNvPicPr>
            <a:picLocks noChangeAspect="1"/>
          </p:cNvPicPr>
          <p:nvPr/>
        </p:nvPicPr>
        <p:blipFill>
          <a:blip r:embed="rId2"/>
          <a:stretch>
            <a:fillRect/>
          </a:stretch>
        </p:blipFill>
        <p:spPr>
          <a:xfrm>
            <a:off x="495301" y="3416969"/>
            <a:ext cx="6531142" cy="3415864"/>
          </a:xfrm>
          <a:prstGeom prst="rect">
            <a:avLst/>
          </a:prstGeom>
        </p:spPr>
      </p:pic>
    </p:spTree>
    <p:extLst>
      <p:ext uri="{BB962C8B-B14F-4D97-AF65-F5344CB8AC3E}">
        <p14:creationId xmlns:p14="http://schemas.microsoft.com/office/powerpoint/2010/main" val="29708486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443</TotalTime>
  <Words>1367</Words>
  <Application>Microsoft Macintosh PowerPoint</Application>
  <PresentationFormat>Widescreen</PresentationFormat>
  <Paragraphs>130</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Century Gothic</vt:lpstr>
      <vt:lpstr>Lato</vt:lpstr>
      <vt:lpstr>Wingdings</vt:lpstr>
      <vt:lpstr>Wingdings 3</vt:lpstr>
      <vt:lpstr>Ion Boardroom</vt:lpstr>
      <vt:lpstr>Air Quality in Delhi</vt:lpstr>
      <vt:lpstr>The Motivation</vt:lpstr>
      <vt:lpstr>The Motivation</vt:lpstr>
      <vt:lpstr>The Motivation</vt:lpstr>
      <vt:lpstr>The Workflow</vt:lpstr>
      <vt:lpstr>The Data</vt:lpstr>
      <vt:lpstr>The Data</vt:lpstr>
      <vt:lpstr>Other Issues with the Data</vt:lpstr>
      <vt:lpstr>Exploration</vt:lpstr>
      <vt:lpstr>Exploration</vt:lpstr>
      <vt:lpstr>Exploration</vt:lpstr>
      <vt:lpstr>Exploration</vt:lpstr>
      <vt:lpstr>Exploration</vt:lpstr>
      <vt:lpstr>Model building</vt:lpstr>
      <vt:lpstr>Conclusion</vt:lpstr>
      <vt:lpstr>Thank you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in Delhi</dc:title>
  <dc:creator>Devanshu Mehrotra</dc:creator>
  <cp:lastModifiedBy>Devanshu Mehrotra</cp:lastModifiedBy>
  <cp:revision>17</cp:revision>
  <dcterms:created xsi:type="dcterms:W3CDTF">2019-12-14T14:24:07Z</dcterms:created>
  <dcterms:modified xsi:type="dcterms:W3CDTF">2019-12-14T21:54:31Z</dcterms:modified>
</cp:coreProperties>
</file>

<file path=docProps/thumbnail.jpeg>
</file>